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30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8" r:id="rId4"/>
    <p:sldId id="260" r:id="rId5"/>
    <p:sldId id="262" r:id="rId6"/>
    <p:sldId id="263" r:id="rId7"/>
    <p:sldId id="269" r:id="rId8"/>
    <p:sldId id="276" r:id="rId9"/>
    <p:sldId id="267" r:id="rId10"/>
    <p:sldId id="278" r:id="rId11"/>
    <p:sldId id="279" r:id="rId12"/>
    <p:sldId id="280" r:id="rId13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939FB"/>
    <a:srgbClr val="E38C1B"/>
    <a:srgbClr val="E1A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8" autoAdjust="0"/>
    <p:restoredTop sz="81792" autoAdjust="0"/>
  </p:normalViewPr>
  <p:slideViewPr>
    <p:cSldViewPr snapToGrid="0" snapToObjects="1">
      <p:cViewPr>
        <p:scale>
          <a:sx n="112" d="100"/>
          <a:sy n="112" d="100"/>
        </p:scale>
        <p:origin x="90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3600" y="-1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/>
          <a:lstStyle>
            <a:lvl1pPr algn="l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/>
          <a:lstStyle>
            <a:lvl1pPr algn="r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fld id="{2C7DBD09-4FD1-46CD-8A40-FA5A85B4985A}" type="datetimeFigureOut">
              <a:rPr lang="en-US"/>
              <a:pPr>
                <a:defRPr/>
              </a:pPr>
              <a:t>8/1/17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38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 anchor="b"/>
          <a:lstStyle>
            <a:lvl1pPr algn="l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 anchor="b"/>
          <a:lstStyle>
            <a:lvl1pPr algn="r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fld id="{590FBFCF-F5E0-42E2-AC3D-1C3F29C11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25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/>
          <a:lstStyle>
            <a:lvl1pPr algn="l" eaLnBrk="1" hangingPunct="1">
              <a:defRPr sz="1200">
                <a:latin typeface="Palatino Linotype" panose="0204050205050503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80" cy="467363"/>
          </a:xfrm>
          <a:prstGeom prst="rect">
            <a:avLst/>
          </a:prstGeom>
        </p:spPr>
        <p:txBody>
          <a:bodyPr vert="horz" wrap="square" lIns="93307" tIns="46654" rIns="93307" bIns="4665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fld id="{6292A938-BDB1-45E8-8BC9-0D6FF6939486}" type="datetimeFigureOut">
              <a:rPr lang="en-US" altLang="x-none"/>
              <a:pPr>
                <a:defRPr/>
              </a:pPr>
              <a:t>8/1/17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7" tIns="46654" rIns="93307" bIns="4665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7" y="4479687"/>
            <a:ext cx="5617207" cy="3665776"/>
          </a:xfrm>
          <a:prstGeom prst="rect">
            <a:avLst/>
          </a:prstGeom>
        </p:spPr>
        <p:txBody>
          <a:bodyPr vert="horz" lIns="93307" tIns="46654" rIns="93307" bIns="4665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738"/>
            <a:ext cx="3043980" cy="467363"/>
          </a:xfrm>
          <a:prstGeom prst="rect">
            <a:avLst/>
          </a:prstGeom>
        </p:spPr>
        <p:txBody>
          <a:bodyPr vert="horz" lIns="93307" tIns="46654" rIns="93307" bIns="46654" rtlCol="0" anchor="b"/>
          <a:lstStyle>
            <a:lvl1pPr algn="l" eaLnBrk="1" hangingPunct="1">
              <a:defRPr sz="1200">
                <a:latin typeface="Palatino Linotype" panose="02040502050505030304" pitchFamily="18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80" cy="467363"/>
          </a:xfrm>
          <a:prstGeom prst="rect">
            <a:avLst/>
          </a:prstGeom>
        </p:spPr>
        <p:txBody>
          <a:bodyPr vert="horz" wrap="square" lIns="93307" tIns="46654" rIns="93307" bIns="4665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Palatino Linotype" charset="0"/>
                <a:ea typeface="MS PGothic" charset="-128"/>
              </a:defRPr>
            </a:lvl1pPr>
          </a:lstStyle>
          <a:p>
            <a:pPr>
              <a:defRPr/>
            </a:pPr>
            <a:fld id="{3779D6D9-2EBB-4C99-A556-0EA07782CBA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343094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79D6D9-2EBB-4C99-A556-0EA07782CBA8}" type="slidenum">
              <a:rPr lang="en-US" altLang="x-none" smtClean="0"/>
              <a:pPr>
                <a:defRPr/>
              </a:pPr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5089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79D6D9-2EBB-4C99-A556-0EA07782CBA8}" type="slidenum">
              <a:rPr lang="en-US" altLang="x-none" smtClean="0"/>
              <a:pPr>
                <a:defRPr/>
              </a:pPr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77480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79D6D9-2EBB-4C99-A556-0EA07782CBA8}" type="slidenum">
              <a:rPr lang="en-US" altLang="x-none" smtClean="0"/>
              <a:pPr>
                <a:defRPr/>
              </a:pPr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7912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CE5E1944-B8C9-4881-91E0-54191313EA1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2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DB5E9A0C-BB65-41B8-BAC9-ABA55D2DFBD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182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9EDD73F5-CACA-4DDB-B2BA-4691AF1A1F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27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07CD040B-2FDD-41AD-B851-7E0CBE11946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70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36C75DC5-18D7-4EEF-AFD5-422EC9235E8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628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87C419A3-3BD0-4CE0-B1A5-BDB84ABD848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246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1pPr>
            <a:lvl2pPr marL="756701" indent="-290917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2pPr>
            <a:lvl3pPr marL="1165257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3pPr>
            <a:lvl4pPr marL="1632631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4pPr>
            <a:lvl5pPr marL="2098416" indent="-232098"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5pPr>
            <a:lvl6pPr marL="2556251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6pPr>
            <a:lvl7pPr marL="3014088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7pPr>
            <a:lvl8pPr marL="3471924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8pPr>
            <a:lvl9pPr marL="3929760" indent="-232098" defTabSz="4578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  <a:ea typeface="MS PGothic" panose="020B0600070205080204" pitchFamily="34" charset="-128"/>
              </a:defRPr>
            </a:lvl9pPr>
          </a:lstStyle>
          <a:p>
            <a:fld id="{87C419A3-3BD0-4CE0-B1A5-BDB84ABD848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494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-2" y="4754880"/>
            <a:ext cx="9144002" cy="210312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96" y="4724400"/>
            <a:ext cx="9141620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37760"/>
            <a:ext cx="7772400" cy="731520"/>
          </a:xfrm>
        </p:spPr>
        <p:txBody>
          <a:bodyPr anchor="t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5760720"/>
            <a:ext cx="6858002" cy="100584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Rectangle 6"/>
          <p:cNvSpPr>
            <a:spLocks noChangeAspect="1"/>
          </p:cNvSpPr>
          <p:nvPr userDrawn="1"/>
        </p:nvSpPr>
        <p:spPr>
          <a:xfrm>
            <a:off x="2557032" y="403507"/>
            <a:ext cx="4027361" cy="4027361"/>
          </a:xfrm>
          <a:prstGeom prst="rect">
            <a:avLst/>
          </a:prstGeom>
          <a:blipFill dpi="0" rotWithShape="1">
            <a:blip r:embed="rId2">
              <a:alphaModFix amt="5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0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255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169" y="685800"/>
            <a:ext cx="4777740" cy="5486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8F166D6-F78D-4EF3-9512-FB75D942B339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B12E03-A8E9-4394-9602-1B7F9766A3E0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438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5486400" y="0"/>
            <a:ext cx="365531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2411" y="2362200"/>
            <a:ext cx="2400300" cy="1993392"/>
          </a:xfrm>
        </p:spPr>
        <p:txBody>
          <a:bodyPr anchor="b">
            <a:normAutofit/>
          </a:bodyPr>
          <a:lstStyle>
            <a:lvl1pPr>
              <a:defRPr sz="255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54864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2411" y="4355592"/>
            <a:ext cx="2400300" cy="164461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A3C64D-A193-4B7E-AC79-B89956B94880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D1FAB-B3F4-4393-82DE-132A116251F1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640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DDF9F-2C24-4BE2-89C1-668522D62247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2C0B1-38A8-4093-AAE8-8AF66F8A3F6A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1920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6EFC-142C-4B0B-B419-FF5E9EC417EF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89E48-DEE5-448C-94F4-13A1A11DA01D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0035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4206240"/>
          </a:xfrm>
        </p:spPr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C239AC-4011-4987-8DA4-AFE9C45AF916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601968"/>
            <a:ext cx="5369814" cy="237744"/>
          </a:xfrm>
        </p:spPr>
        <p:txBody>
          <a:bodyPr/>
          <a:lstStyle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601968"/>
            <a:ext cx="480060" cy="237744"/>
          </a:xfrm>
        </p:spPr>
        <p:txBody>
          <a:bodyPr/>
          <a:lstStyle>
            <a:lvl1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  <p:pic>
        <p:nvPicPr>
          <p:cNvPr id="10" name="Picture 9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8160" y="5575906"/>
            <a:ext cx="740664" cy="739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399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>
                    <a:alpha val="11559"/>
                  </a:srgbClr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49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9141620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9141620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39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none" baseline="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2F2AEA-64FE-469F-B710-17912375F7C1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A472B-06C2-4857-BC49-F606FC9543F8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326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43000"/>
            <a:ext cx="6858000" cy="2667000"/>
          </a:xfrm>
        </p:spPr>
        <p:txBody>
          <a:bodyPr anchor="b">
            <a:normAutofit/>
          </a:bodyPr>
          <a:lstStyle>
            <a:lvl1pPr algn="ctr">
              <a:defRPr sz="39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10" y="3810000"/>
            <a:ext cx="6858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none" baseline="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AED692-915C-43E6-97BB-A9BD80F41401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B12E03-A8E9-4394-9602-1B7F9766A3E0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4498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7EF23B-A43D-4B45-A182-FEFD87D92029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F8F2B-9DA8-48A2-9E4B-81633BC11991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9" name="Picture 8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600"/>
            <a:ext cx="987764" cy="85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399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>
                    <a:alpha val="11559"/>
                  </a:srgbClr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96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50" b="0" cap="none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368EC-11DC-46B9-8E69-DA42BD4CB5A7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B346E-7934-4EAB-8D7E-9B4699F1119A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11" name="Picture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600"/>
            <a:ext cx="987764" cy="85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399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>
                    <a:alpha val="11559"/>
                  </a:srgbClr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53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B5185-2A22-446C-A995-708D16379B1D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09BC3-9188-4E5F-8A58-B161142E879A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600"/>
            <a:ext cx="987764" cy="85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399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>
                    <a:alpha val="11559"/>
                  </a:srgbClr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41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2A9EB6-58DD-4861-9914-346084AA938C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BAD6281-D45A-4818-930D-B49E1F4EA986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  <p:pic>
        <p:nvPicPr>
          <p:cNvPr id="7" name="Picture 6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600"/>
            <a:ext cx="987764" cy="85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399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>
                    <a:alpha val="11559"/>
                  </a:srgbClr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01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309" y="2362201"/>
            <a:ext cx="2400300" cy="1990725"/>
          </a:xfrm>
        </p:spPr>
        <p:txBody>
          <a:bodyPr anchor="b">
            <a:normAutofit/>
          </a:bodyPr>
          <a:lstStyle>
            <a:lvl1pPr>
              <a:defRPr sz="255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0659" y="685800"/>
            <a:ext cx="5429251" cy="54864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0309" y="4367308"/>
            <a:ext cx="2400300" cy="1622012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B40BCC-8384-4B7B-8CC9-5136C70DD677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B8982-A39F-4CDC-8744-04E1A2766F2D}" type="slidenum">
              <a:rPr lang="en-US" altLang="x-none" smtClean="0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5293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190" y="6583680"/>
            <a:ext cx="9141620" cy="27432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135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2880"/>
            <a:ext cx="8686800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371600"/>
            <a:ext cx="73152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AFBA455-ADFD-4082-92D5-66BA1AF382BB}" type="datetime1">
              <a:rPr lang="en-US" altLang="x-none" smtClean="0"/>
              <a:t>8/1/17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OVPAPP 3/2017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816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1B12E03-A8E9-4394-9602-1B7F9766A3E0}" type="slidenum">
              <a:rPr lang="en-US" altLang="x-none" smtClean="0"/>
              <a:pPr>
                <a:defRPr/>
              </a:pPr>
              <a:t>‹#›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09735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  <p:sldLayoutId id="2147484312" r:id="rId12"/>
    <p:sldLayoutId id="214748431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marL="0" indent="0" algn="ctr" defTabSz="6858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6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tx2"/>
        </a:buClr>
        <a:buSzPct val="80000"/>
        <a:buFont typeface="Wingdings" pitchFamily="2" charset="2"/>
        <a:buChar char="§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6586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0589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64592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88595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2598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30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32531"/>
            <a:ext cx="9144000" cy="731520"/>
          </a:xfrm>
          <a:effectLst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  <a:defRPr/>
            </a:pPr>
            <a:r>
              <a:rPr lang="en-US" altLang="x-none" b="1" dirty="0" smtClean="0">
                <a:latin typeface="Arial" charset="0"/>
                <a:ea typeface="MS PGothic" charset="-128"/>
              </a:rPr>
              <a:t>UH Distance Learning Strategic Hope</a:t>
            </a:r>
            <a:endParaRPr lang="en-US" altLang="x-none" b="1" dirty="0">
              <a:latin typeface="Arial" charset="0"/>
              <a:ea typeface="MS PGothic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5859018"/>
            <a:ext cx="6858002" cy="100584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400" dirty="0" err="1" smtClean="0"/>
              <a:t>Hae</a:t>
            </a:r>
            <a:r>
              <a:rPr lang="en-US" sz="1400" dirty="0" smtClean="0"/>
              <a:t> K. </a:t>
            </a:r>
            <a:r>
              <a:rPr lang="en-US" sz="1400" dirty="0" err="1" smtClean="0"/>
              <a:t>Okimoto</a:t>
            </a:r>
            <a:r>
              <a:rPr lang="en-US" sz="1400" dirty="0" smtClean="0"/>
              <a:t>, PhD</a:t>
            </a:r>
            <a:endParaRPr lang="en-US" sz="14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200" dirty="0" smtClean="0"/>
              <a:t>July 2017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8135"/>
            <a:ext cx="8229600" cy="7315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Our </a:t>
            </a:r>
            <a:r>
              <a:rPr lang="en-US" smtClean="0"/>
              <a:t>Next Steps</a:t>
            </a:r>
            <a:br>
              <a:rPr lang="en-US" smtClean="0"/>
            </a:br>
            <a:r>
              <a:rPr lang="en-US" smtClean="0"/>
              <a:t>New Website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261619"/>
          </a:xfrm>
        </p:spPr>
        <p:txBody>
          <a:bodyPr>
            <a:normAutofit/>
          </a:bodyPr>
          <a:lstStyle/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Focus: 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AA degree 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Returning adults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Degree completion 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Application Support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Program Review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State Authorization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Program </a:t>
            </a:r>
            <a:r>
              <a:rPr lang="en-US" altLang="en-US" dirty="0" smtClean="0"/>
              <a:t>Development</a:t>
            </a:r>
            <a:endParaRPr lang="en-US" altLang="en-US" dirty="0" smtClean="0"/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Timeline: August launch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10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03694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Leadership</a:t>
            </a:r>
          </a:p>
          <a:p>
            <a:r>
              <a:rPr lang="en-US" dirty="0" smtClean="0"/>
              <a:t>Coordination among campuses</a:t>
            </a:r>
          </a:p>
          <a:p>
            <a:r>
              <a:rPr lang="en-US" dirty="0" smtClean="0"/>
              <a:t>Consistent look of DL courses</a:t>
            </a:r>
          </a:p>
          <a:p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Course redesign</a:t>
            </a:r>
          </a:p>
          <a:p>
            <a:pPr lvl="1"/>
            <a:r>
              <a:rPr lang="en-US" dirty="0" smtClean="0"/>
              <a:t>Hands on instructional support</a:t>
            </a:r>
          </a:p>
          <a:p>
            <a:pPr lvl="1"/>
            <a:r>
              <a:rPr lang="en-US" dirty="0" smtClean="0"/>
              <a:t>Hands on course support</a:t>
            </a:r>
          </a:p>
          <a:p>
            <a:pPr lvl="1"/>
            <a:r>
              <a:rPr lang="en-US" dirty="0" smtClean="0"/>
              <a:t>Focus on OER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OVPAPP 3/2017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11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03066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2560320"/>
            <a:ext cx="8686800" cy="109728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Q &amp; </a:t>
            </a:r>
            <a:r>
              <a:rPr lang="en-US" sz="4800" dirty="0" smtClean="0"/>
              <a:t>A</a:t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OVPAPP 3/2017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12</a:t>
            </a:fld>
            <a:endParaRPr lang="en-US" altLang="x-none" dirty="0"/>
          </a:p>
        </p:txBody>
      </p:sp>
      <p:sp>
        <p:nvSpPr>
          <p:cNvPr id="3" name="TextBox 2"/>
          <p:cNvSpPr txBox="1"/>
          <p:nvPr/>
        </p:nvSpPr>
        <p:spPr>
          <a:xfrm>
            <a:off x="5737860" y="5006340"/>
            <a:ext cx="1837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hae@hawaii.edu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74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0352"/>
            <a:ext cx="8229600" cy="7315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Focused Outcomes/Goals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206240"/>
          </a:xfrm>
        </p:spPr>
        <p:txBody>
          <a:bodyPr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dirty="0"/>
              <a:t>Seamless coordination of DL </a:t>
            </a:r>
            <a:r>
              <a:rPr lang="en-US" altLang="en-US" dirty="0" smtClean="0"/>
              <a:t>program </a:t>
            </a:r>
            <a:r>
              <a:rPr lang="en-US" altLang="en-US" dirty="0"/>
              <a:t>offerings </a:t>
            </a:r>
            <a:r>
              <a:rPr lang="en-US" altLang="en-US" dirty="0">
                <a:solidFill>
                  <a:schemeClr val="tx1"/>
                </a:solidFill>
              </a:rPr>
              <a:t>across </a:t>
            </a:r>
            <a:r>
              <a:rPr lang="en-US" altLang="en-US" dirty="0" smtClean="0">
                <a:solidFill>
                  <a:schemeClr val="tx1"/>
                </a:solidFill>
              </a:rPr>
              <a:t>the UH system </a:t>
            </a:r>
            <a:endParaRPr lang="en-US" altLang="en-US" dirty="0">
              <a:solidFill>
                <a:schemeClr val="tx1"/>
              </a:solidFill>
            </a:endParaRP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dirty="0" smtClean="0"/>
              <a:t>Clear </a:t>
            </a:r>
            <a:r>
              <a:rPr lang="en-US" altLang="en-US" dirty="0"/>
              <a:t>pathways for students who need distance delivered </a:t>
            </a:r>
            <a:r>
              <a:rPr lang="en-US" altLang="en-US" dirty="0" smtClean="0"/>
              <a:t>degrees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dirty="0" smtClean="0"/>
              <a:t>Coordinated </a:t>
            </a:r>
            <a:r>
              <a:rPr lang="en-US" altLang="en-US" dirty="0"/>
              <a:t>and predictable DL </a:t>
            </a:r>
            <a:r>
              <a:rPr lang="en-US" altLang="en-US" dirty="0" smtClean="0"/>
              <a:t>offerings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dirty="0"/>
              <a:t>Increased enrollment, retention, and graduation of DL </a:t>
            </a:r>
            <a:r>
              <a:rPr lang="en-US" altLang="en-US" dirty="0" smtClean="0"/>
              <a:t>students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2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712" y="626475"/>
            <a:ext cx="8229600" cy="7315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Create a System-wide Integrated Distance  Learning Site that …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2029968"/>
            <a:ext cx="8229600" cy="4572000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Provides access to degrees, certificates, courses, and training</a:t>
            </a:r>
            <a:endParaRPr lang="en-US" altLang="en-US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Becomes the “one stop shop” for student and academic support services</a:t>
            </a:r>
            <a:endParaRPr lang="en-US" altLang="en-US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dirty="0" smtClean="0"/>
              <a:t>Incorporates faculty and staff resources 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3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Systemwide Coordination: Associate Degrees and Lower Division </a:t>
            </a:r>
            <a:r>
              <a:rPr lang="en-US" dirty="0" smtClean="0"/>
              <a:t>Pathways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47731"/>
            <a:ext cx="8229600" cy="4935949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Coordinate fully </a:t>
            </a:r>
            <a:r>
              <a:rPr lang="en-US" altLang="en-US" sz="2400" dirty="0"/>
              <a:t>online </a:t>
            </a:r>
            <a:r>
              <a:rPr lang="en-US" altLang="en-US" sz="2400" dirty="0" smtClean="0"/>
              <a:t>associate degrees </a:t>
            </a:r>
            <a:r>
              <a:rPr lang="en-US" altLang="en-US" sz="2400" dirty="0"/>
              <a:t>leveraging existing course offerings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000" dirty="0" smtClean="0"/>
              <a:t>Ensure consistency </a:t>
            </a:r>
            <a:r>
              <a:rPr lang="en-US" altLang="en-US" sz="2000" dirty="0"/>
              <a:t>of core course offerings through multi-year </a:t>
            </a:r>
            <a:r>
              <a:rPr lang="en-US" altLang="en-US" sz="2000" dirty="0" smtClean="0"/>
              <a:t>scheduling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000" dirty="0" smtClean="0"/>
              <a:t>Ensure availability of online General Education pathways</a:t>
            </a:r>
            <a:endParaRPr lang="en-US" altLang="en-US" sz="20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Improve </a:t>
            </a:r>
            <a:r>
              <a:rPr lang="en-US" altLang="en-US" sz="2400" dirty="0"/>
              <a:t>program alignment across system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Target 2-year programs to meet state workforce needs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000" dirty="0"/>
              <a:t>e</a:t>
            </a:r>
            <a:r>
              <a:rPr lang="en-US" altLang="en-US" sz="2000" dirty="0" smtClean="0"/>
              <a:t>.g., IT, business management</a:t>
            </a:r>
            <a:endParaRPr lang="en-US" alt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4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Systemwide Coordination: Bachelor’s </a:t>
            </a:r>
            <a:r>
              <a:rPr lang="en-US" dirty="0" smtClean="0"/>
              <a:t>and Graduate Degrees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44925"/>
            <a:ext cx="8070574" cy="4665429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Ensure integrated </a:t>
            </a:r>
            <a:r>
              <a:rPr lang="en-US" altLang="en-US" sz="2400" dirty="0"/>
              <a:t>pathways from </a:t>
            </a:r>
            <a:r>
              <a:rPr lang="en-US" altLang="en-US" sz="2400" dirty="0" smtClean="0"/>
              <a:t>2-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4-year </a:t>
            </a:r>
            <a:r>
              <a:rPr lang="en-US" altLang="en-US" sz="2400" dirty="0"/>
              <a:t>degrees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Develop a </a:t>
            </a:r>
            <a:r>
              <a:rPr lang="en-US" altLang="en-US" sz="2400" dirty="0"/>
              <a:t>multi-year course </a:t>
            </a:r>
            <a:r>
              <a:rPr lang="en-US" altLang="en-US" sz="2400" dirty="0" smtClean="0"/>
              <a:t>schedule </a:t>
            </a:r>
            <a:r>
              <a:rPr lang="en-US" altLang="en-US" sz="2400" dirty="0"/>
              <a:t>guaranteeing consistency of course availability </a:t>
            </a:r>
            <a:endParaRPr lang="en-US" altLang="en-US" sz="2400" dirty="0" smtClean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Create a </a:t>
            </a:r>
            <a:r>
              <a:rPr lang="en-US" altLang="en-US" sz="2400" dirty="0"/>
              <a:t>completion degree for adult students who cannot attend a </a:t>
            </a:r>
            <a:r>
              <a:rPr lang="en-US" altLang="en-US" sz="2400" dirty="0" smtClean="0"/>
              <a:t>campus</a:t>
            </a:r>
            <a:endParaRPr lang="en-US" altLang="en-US" sz="24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Offer programs for </a:t>
            </a:r>
            <a:r>
              <a:rPr lang="en-US" altLang="en-US" sz="2400" dirty="0"/>
              <a:t>current UHCC students </a:t>
            </a:r>
            <a:r>
              <a:rPr lang="en-US" altLang="en-US" sz="2400" dirty="0" smtClean="0"/>
              <a:t>transferring to </a:t>
            </a:r>
            <a:r>
              <a:rPr lang="en-US" altLang="en-US" sz="2400" dirty="0"/>
              <a:t>non-UH online institutions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400" dirty="0" smtClean="0"/>
              <a:t>Create professional master’s degrees programs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5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Flexible and Coordinated Course/Program Development &amp; Delivery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80060" y="1177289"/>
            <a:ext cx="8229600" cy="4572000"/>
          </a:xfrm>
        </p:spPr>
        <p:txBody>
          <a:bodyPr>
            <a:no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200" dirty="0"/>
              <a:t>Explore the use of competency based education, prior learning assessment &amp; badging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200" dirty="0"/>
              <a:t>Explore the use of adaptive </a:t>
            </a:r>
            <a:r>
              <a:rPr lang="en-US" altLang="en-US" sz="2200" dirty="0" smtClean="0"/>
              <a:t>learning and alternative delivery</a:t>
            </a:r>
            <a:endParaRPr lang="en-US" altLang="en-US" sz="22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200" dirty="0"/>
              <a:t>Maximize the use of open educational resources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200" dirty="0"/>
              <a:t>Create alternatively structured courses in </a:t>
            </a:r>
            <a:r>
              <a:rPr lang="en-US" altLang="en-US" sz="2200" dirty="0" smtClean="0"/>
              <a:t>5 &amp; </a:t>
            </a:r>
            <a:r>
              <a:rPr lang="en-US" altLang="en-US" sz="2200" dirty="0"/>
              <a:t>6 week </a:t>
            </a:r>
            <a:r>
              <a:rPr lang="en-US" altLang="en-US" sz="2200" dirty="0" smtClean="0"/>
              <a:t>formats (accelerated option)</a:t>
            </a:r>
            <a:endParaRPr lang="en-US" altLang="en-US" sz="22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200" dirty="0"/>
              <a:t>Offer </a:t>
            </a:r>
            <a:r>
              <a:rPr lang="en-US" altLang="en-US" sz="2200" dirty="0" smtClean="0"/>
              <a:t>cohort programs with alternative scheduling</a:t>
            </a:r>
            <a:endParaRPr lang="en-US" altLang="en-US" sz="22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200" dirty="0" smtClean="0"/>
              <a:t>Re-examine the role, purposes, and configuration of University</a:t>
            </a:r>
            <a:r>
              <a:rPr lang="en-US" sz="2200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and Education </a:t>
            </a: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/>
              <a:t>enters to support a more complete statewide framework for the delivery of distinctive </a:t>
            </a:r>
            <a:r>
              <a:rPr lang="en-US" sz="2200" dirty="0" smtClean="0"/>
              <a:t>programs</a:t>
            </a:r>
            <a:endParaRPr lang="en-US" altLang="en-US" sz="2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6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7315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DL Portal with Wraparound Student and Academic Support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1912"/>
            <a:ext cx="8229600" cy="379690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800"/>
              </a:spcAft>
              <a:buNone/>
              <a:defRPr/>
            </a:pPr>
            <a:r>
              <a:rPr lang="en-US" altLang="en-US" dirty="0" smtClean="0"/>
              <a:t>Upgrade student support services to ensure success of DL students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 smtClean="0"/>
              <a:t>Student </a:t>
            </a:r>
            <a:r>
              <a:rPr lang="en-US" altLang="en-US" dirty="0"/>
              <a:t>Support Services</a:t>
            </a:r>
          </a:p>
          <a:p>
            <a:pPr marL="731520" lvl="1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800" dirty="0" smtClean="0"/>
              <a:t>Offers a</a:t>
            </a:r>
            <a:r>
              <a:rPr lang="en-US" altLang="en-US" sz="1800" dirty="0" smtClean="0"/>
              <a:t>dmissions</a:t>
            </a:r>
            <a:r>
              <a:rPr lang="en-US" altLang="en-US" sz="1800" dirty="0"/>
              <a:t>, f</a:t>
            </a:r>
            <a:r>
              <a:rPr lang="en-US" altLang="en-US" sz="1800" dirty="0" smtClean="0"/>
              <a:t>inancial aid</a:t>
            </a:r>
            <a:r>
              <a:rPr lang="en-US" altLang="en-US" sz="1800" dirty="0"/>
              <a:t>, </a:t>
            </a:r>
            <a:r>
              <a:rPr lang="en-US" altLang="en-US" sz="1800" dirty="0" smtClean="0"/>
              <a:t>registration</a:t>
            </a:r>
            <a:r>
              <a:rPr lang="en-US" altLang="en-US" sz="1800" dirty="0"/>
              <a:t>, </a:t>
            </a:r>
            <a:r>
              <a:rPr lang="en-US" altLang="en-US" sz="1800" dirty="0" smtClean="0"/>
              <a:t>mentoring</a:t>
            </a:r>
            <a:r>
              <a:rPr lang="en-US" altLang="en-US" sz="1800" dirty="0"/>
              <a:t>, job </a:t>
            </a:r>
            <a:r>
              <a:rPr lang="en-US" altLang="en-US" sz="1800" dirty="0" smtClean="0"/>
              <a:t>placement</a:t>
            </a:r>
            <a:endParaRPr lang="en-US" altLang="en-US" sz="1800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/>
              <a:t>Academic Support Services</a:t>
            </a:r>
          </a:p>
          <a:p>
            <a:pPr marL="731520" lvl="1" indent="-2743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1800" dirty="0" smtClean="0"/>
              <a:t>Provides academic advising</a:t>
            </a:r>
            <a:r>
              <a:rPr lang="en-US" altLang="en-US" sz="1800" dirty="0"/>
              <a:t>, </a:t>
            </a:r>
            <a:r>
              <a:rPr lang="en-US" altLang="en-US" sz="1800" dirty="0" smtClean="0"/>
              <a:t>tutoring</a:t>
            </a:r>
            <a:r>
              <a:rPr lang="en-US" altLang="en-US" sz="1800" dirty="0"/>
              <a:t>, t</a:t>
            </a:r>
            <a:r>
              <a:rPr lang="en-US" altLang="en-US" sz="1800" dirty="0" smtClean="0"/>
              <a:t>est centers</a:t>
            </a:r>
            <a:endParaRPr lang="en-US" alt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7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6400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DL Portal Marketing </a:t>
            </a:r>
            <a:r>
              <a:rPr lang="en-US" dirty="0"/>
              <a:t>and Outreach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7772400" cy="4206240"/>
          </a:xfrm>
        </p:spPr>
        <p:txBody>
          <a:bodyPr>
            <a:normAutofit fontScale="92500"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Create a recognizable brand that distinguishes UH online programs</a:t>
            </a:r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Develop a marketing and communication approach to reach residents of all islands who can benefit from the opportunity</a:t>
            </a:r>
            <a:endParaRPr lang="en-US" altLang="en-US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Aggressively market UH </a:t>
            </a:r>
            <a:r>
              <a:rPr lang="en-US" dirty="0" smtClean="0"/>
              <a:t>degrees </a:t>
            </a:r>
            <a:r>
              <a:rPr lang="en-US" dirty="0"/>
              <a:t>that are competitive with for-profit online programs such as the University of Phoenix or Argosy </a:t>
            </a:r>
            <a:r>
              <a:rPr lang="en-US" dirty="0" smtClean="0"/>
              <a:t>University</a:t>
            </a:r>
            <a:endParaRPr lang="en-US" dirty="0"/>
          </a:p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8</a:t>
            </a:fld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9961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261619"/>
          </a:xfrm>
        </p:spPr>
        <p:txBody>
          <a:bodyPr>
            <a:normAutofit/>
          </a:bodyPr>
          <a:lstStyle/>
          <a:p>
            <a:pPr marL="274320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Develop an implementation plan that addresses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Organizational structure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Business model</a:t>
            </a:r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Resources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Central staff support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Faculty time to develop alternative course structures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Quality Matters Licensing software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Student support services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dirty="0" smtClean="0"/>
              <a:t>Portal development</a:t>
            </a:r>
          </a:p>
          <a:p>
            <a:pPr marL="754380" lvl="2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dirty="0" smtClean="0"/>
          </a:p>
          <a:p>
            <a:pPr marL="514350" lvl="1" indent="-27432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OVPAPP 3/2017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03FD3-F579-40A2-A600-42BDC11EE04A}" type="slidenum">
              <a:rPr lang="en-US" altLang="x-none" smtClean="0"/>
              <a:pPr>
                <a:defRPr/>
              </a:pPr>
              <a:t>9</a:t>
            </a:fld>
            <a:endParaRPr lang="en-US" altLang="x-non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Deep Dive BASIC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 Deep Dive BASIC" id="{62113EF9-88E6-42E8-A9DC-EE5D2FE0746B}" vid="{4C516F8D-181B-462D-B772-5B51145E69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 Deep Dive BASIC</Template>
  <TotalTime>5732</TotalTime>
  <Words>501</Words>
  <Application>Microsoft Macintosh PowerPoint</Application>
  <PresentationFormat>On-screen Show (4:3)</PresentationFormat>
  <Paragraphs>105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Calibri</vt:lpstr>
      <vt:lpstr>Corbel</vt:lpstr>
      <vt:lpstr>Euphemia</vt:lpstr>
      <vt:lpstr>MS PGothic</vt:lpstr>
      <vt:lpstr>ＭＳ Ｐゴシック</vt:lpstr>
      <vt:lpstr>Palatino Linotype</vt:lpstr>
      <vt:lpstr>Wingdings</vt:lpstr>
      <vt:lpstr>Arial</vt:lpstr>
      <vt:lpstr>AA Deep Dive BASIC</vt:lpstr>
      <vt:lpstr>UH Distance Learning Strategic Hope</vt:lpstr>
      <vt:lpstr>Focused Outcomes/Goals</vt:lpstr>
      <vt:lpstr>Create a System-wide Integrated Distance  Learning Site that …</vt:lpstr>
      <vt:lpstr>Systemwide Coordination: Associate Degrees and Lower Division Pathways</vt:lpstr>
      <vt:lpstr>Systemwide Coordination: Bachelor’s and Graduate Degrees</vt:lpstr>
      <vt:lpstr>Flexible and Coordinated Course/Program Development &amp; Delivery</vt:lpstr>
      <vt:lpstr>DL Portal with Wraparound Student and Academic Support Services</vt:lpstr>
      <vt:lpstr>DL Portal Marketing and Outreach</vt:lpstr>
      <vt:lpstr>Next Steps</vt:lpstr>
      <vt:lpstr>Our Next Steps New Website</vt:lpstr>
      <vt:lpstr>Next Steps</vt:lpstr>
      <vt:lpstr>Q &amp; A  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front page</dc:title>
  <dc:creator>Karen Fujii</dc:creator>
  <cp:lastModifiedBy>Microsoft Office User</cp:lastModifiedBy>
  <cp:revision>142</cp:revision>
  <cp:lastPrinted>2017-03-01T22:01:47Z</cp:lastPrinted>
  <dcterms:created xsi:type="dcterms:W3CDTF">2015-01-16T05:41:35Z</dcterms:created>
  <dcterms:modified xsi:type="dcterms:W3CDTF">2017-08-02T00:28:55Z</dcterms:modified>
</cp:coreProperties>
</file>